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1"/>
  </p:notesMasterIdLst>
  <p:sldIdLst>
    <p:sldId id="256" r:id="rId2"/>
    <p:sldId id="261" r:id="rId3"/>
    <p:sldId id="272" r:id="rId4"/>
    <p:sldId id="269" r:id="rId5"/>
    <p:sldId id="273" r:id="rId6"/>
    <p:sldId id="266" r:id="rId7"/>
    <p:sldId id="270" r:id="rId8"/>
    <p:sldId id="268" r:id="rId9"/>
    <p:sldId id="274" r:id="rId10"/>
  </p:sldIdLst>
  <p:sldSz cx="9144000" cy="6858000" type="screen4x3"/>
  <p:notesSz cx="7010400" cy="9236075"/>
  <p:defaultTextStyle>
    <a:defPPr>
      <a:defRPr lang="es-E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F999F"/>
    <a:srgbClr val="60AAB0"/>
    <a:srgbClr val="70A0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013" autoAdjust="0"/>
    <p:restoredTop sz="94660"/>
  </p:normalViewPr>
  <p:slideViewPr>
    <p:cSldViewPr>
      <p:cViewPr varScale="1">
        <p:scale>
          <a:sx n="103" d="100"/>
          <a:sy n="103" d="100"/>
        </p:scale>
        <p:origin x="108" y="18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972560" y="0"/>
            <a:ext cx="3037840" cy="463408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623" y="0"/>
            <a:ext cx="3037840" cy="463408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D6501A05-CD88-4314-9CE4-4FC5EA2BCA3E}" type="datetimeFigureOut">
              <a:rPr lang="fa-IR"/>
              <a:pPr>
                <a:defRPr/>
              </a:pPr>
              <a:t>1445/01/15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427163" y="1155700"/>
            <a:ext cx="4156075" cy="31162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pPr lvl="0"/>
            <a:endParaRPr lang="fa-IR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44860"/>
            <a:ext cx="5608320" cy="363670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fa-IR" noProof="0"/>
              <a:t>Click to edit Master text styles</a:t>
            </a:r>
          </a:p>
          <a:p>
            <a:pPr lvl="1"/>
            <a:r>
              <a:rPr lang="en-US" altLang="fa-IR" noProof="0"/>
              <a:t>Second level</a:t>
            </a:r>
          </a:p>
          <a:p>
            <a:pPr lvl="2"/>
            <a:r>
              <a:rPr lang="en-US" altLang="fa-IR" noProof="0"/>
              <a:t>Third level</a:t>
            </a:r>
          </a:p>
          <a:p>
            <a:pPr lvl="3"/>
            <a:r>
              <a:rPr lang="en-US" altLang="fa-IR" noProof="0"/>
              <a:t>Fourth level</a:t>
            </a:r>
          </a:p>
          <a:p>
            <a:pPr lvl="4"/>
            <a:r>
              <a:rPr lang="en-US" altLang="fa-IR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972560" y="8772669"/>
            <a:ext cx="3037840" cy="463407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623" y="8772669"/>
            <a:ext cx="3037840" cy="46340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fld id="{AF696013-0F26-4008-8EF5-828E3F745CAB}" type="slidenum">
              <a:rPr lang="fa-IR" altLang="en-US"/>
              <a:pPr/>
              <a:t>‹#›</a:t>
            </a:fld>
            <a:endParaRPr lang="fa-IR" altLang="en-US"/>
          </a:p>
        </p:txBody>
      </p:sp>
    </p:spTree>
    <p:extLst>
      <p:ext uri="{BB962C8B-B14F-4D97-AF65-F5344CB8AC3E}">
        <p14:creationId xmlns:p14="http://schemas.microsoft.com/office/powerpoint/2010/main" val="23149093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 flipV="1">
            <a:off x="5410200" y="3810000"/>
            <a:ext cx="3733800" cy="90488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 flipV="1">
            <a:off x="5410200" y="3897313"/>
            <a:ext cx="3733800" cy="19208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 flipV="1">
            <a:off x="5410200" y="4114800"/>
            <a:ext cx="3733800" cy="9525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 flipV="1">
            <a:off x="5410200" y="4164013"/>
            <a:ext cx="1965325" cy="19050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 flipV="1">
            <a:off x="5410200" y="4198938"/>
            <a:ext cx="1965325" cy="9525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/>
          </a:p>
        </p:txBody>
      </p:sp>
      <p:sp useBgFill="1">
        <p:nvSpPr>
          <p:cNvPr id="11" name="Rounded Rectangle 10"/>
          <p:cNvSpPr/>
          <p:nvPr/>
        </p:nvSpPr>
        <p:spPr bwMode="white">
          <a:xfrm>
            <a:off x="5410200" y="3962400"/>
            <a:ext cx="3063875" cy="26988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/>
          </a:p>
        </p:txBody>
      </p:sp>
      <p:sp useBgFill="1">
        <p:nvSpPr>
          <p:cNvPr id="12" name="Rounded Rectangle 11"/>
          <p:cNvSpPr/>
          <p:nvPr/>
        </p:nvSpPr>
        <p:spPr bwMode="white">
          <a:xfrm>
            <a:off x="7377113" y="4060825"/>
            <a:ext cx="1600200" cy="36513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3649663"/>
            <a:ext cx="9144000" cy="24447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/>
          </a:p>
        </p:txBody>
      </p:sp>
      <p:sp>
        <p:nvSpPr>
          <p:cNvPr id="14" name="Rectangle 13"/>
          <p:cNvSpPr/>
          <p:nvPr/>
        </p:nvSpPr>
        <p:spPr>
          <a:xfrm>
            <a:off x="0" y="3675063"/>
            <a:ext cx="9144000" cy="1412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 flipV="1">
            <a:off x="6413500" y="3643313"/>
            <a:ext cx="2730500" cy="24765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/>
          </a:p>
        </p:txBody>
      </p:sp>
      <p:sp>
        <p:nvSpPr>
          <p:cNvPr id="16" name="Rectangle 15"/>
          <p:cNvSpPr/>
          <p:nvPr/>
        </p:nvSpPr>
        <p:spPr>
          <a:xfrm>
            <a:off x="0" y="0"/>
            <a:ext cx="9144000" cy="370205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7" name="Date Placeholder 27"/>
          <p:cNvSpPr>
            <a:spLocks noGrp="1"/>
          </p:cNvSpPr>
          <p:nvPr>
            <p:ph type="dt" sz="half" idx="10"/>
          </p:nvPr>
        </p:nvSpPr>
        <p:spPr>
          <a:xfrm>
            <a:off x="6705600" y="4206875"/>
            <a:ext cx="960438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320088" y="1588"/>
            <a:ext cx="747712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BF2366A-312C-471E-8353-0458D7F57579}" type="slidenum">
              <a:rPr lang="es-ES" altLang="fa-IR"/>
              <a:pPr/>
              <a:t>‹#›</a:t>
            </a:fld>
            <a:endParaRPr lang="es-ES" altLang="fa-IR"/>
          </a:p>
        </p:txBody>
      </p:sp>
    </p:spTree>
    <p:extLst>
      <p:ext uri="{BB962C8B-B14F-4D97-AF65-F5344CB8AC3E}">
        <p14:creationId xmlns:p14="http://schemas.microsoft.com/office/powerpoint/2010/main" val="15715734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1B19289-BEDB-429C-9515-6FA8F666F53F}" type="slidenum">
              <a:rPr lang="es-ES" altLang="fa-IR"/>
              <a:pPr/>
              <a:t>‹#›</a:t>
            </a:fld>
            <a:endParaRPr lang="es-ES" altLang="fa-IR"/>
          </a:p>
        </p:txBody>
      </p:sp>
    </p:spTree>
    <p:extLst>
      <p:ext uri="{BB962C8B-B14F-4D97-AF65-F5344CB8AC3E}">
        <p14:creationId xmlns:p14="http://schemas.microsoft.com/office/powerpoint/2010/main" val="32320805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E1E9AF-2BFB-446D-89C4-033C537D0FB3}" type="slidenum">
              <a:rPr lang="es-ES" altLang="fa-IR"/>
              <a:pPr/>
              <a:t>‹#›</a:t>
            </a:fld>
            <a:endParaRPr lang="es-ES" altLang="fa-IR"/>
          </a:p>
        </p:txBody>
      </p:sp>
    </p:spTree>
    <p:extLst>
      <p:ext uri="{BB962C8B-B14F-4D97-AF65-F5344CB8AC3E}">
        <p14:creationId xmlns:p14="http://schemas.microsoft.com/office/powerpoint/2010/main" val="8721752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925FFDA-59B3-49D8-840B-D7BD5BFDB723}" type="slidenum">
              <a:rPr lang="es-ES" altLang="fa-IR"/>
              <a:pPr/>
              <a:t>‹#›</a:t>
            </a:fld>
            <a:endParaRPr lang="es-ES" altLang="fa-IR"/>
          </a:p>
        </p:txBody>
      </p:sp>
    </p:spTree>
    <p:extLst>
      <p:ext uri="{BB962C8B-B14F-4D97-AF65-F5344CB8AC3E}">
        <p14:creationId xmlns:p14="http://schemas.microsoft.com/office/powerpoint/2010/main" val="21124165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D02352-AE98-4623-8361-04E80C23FE2A}" type="slidenum">
              <a:rPr lang="es-ES" altLang="fa-IR"/>
              <a:pPr/>
              <a:t>‹#›</a:t>
            </a:fld>
            <a:endParaRPr lang="es-ES" altLang="fa-IR"/>
          </a:p>
        </p:txBody>
      </p:sp>
    </p:spTree>
    <p:extLst>
      <p:ext uri="{BB962C8B-B14F-4D97-AF65-F5344CB8AC3E}">
        <p14:creationId xmlns:p14="http://schemas.microsoft.com/office/powerpoint/2010/main" val="24160836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9FD157-D517-4BD3-9C4D-0D560DE76C38}" type="slidenum">
              <a:rPr lang="es-ES" altLang="fa-IR"/>
              <a:pPr/>
              <a:t>‹#›</a:t>
            </a:fld>
            <a:endParaRPr lang="es-ES" altLang="fa-IR"/>
          </a:p>
        </p:txBody>
      </p:sp>
    </p:spTree>
    <p:extLst>
      <p:ext uri="{BB962C8B-B14F-4D97-AF65-F5344CB8AC3E}">
        <p14:creationId xmlns:p14="http://schemas.microsoft.com/office/powerpoint/2010/main" val="702625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/>
          <a:lstStyle>
            <a:lvl1pPr>
              <a:defRPr sz="4000" b="0" i="0" cap="none" baseline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2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3F9908B7-4920-4FB1-A9A6-62A7A21EBF3F}" type="slidenum">
              <a:rPr lang="es-ES" altLang="fa-IR"/>
              <a:pPr/>
              <a:t>‹#›</a:t>
            </a:fld>
            <a:endParaRPr lang="es-ES" altLang="fa-IR"/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92851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583363" y="612775"/>
            <a:ext cx="957262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289CC5-E608-4B99-989E-5242745859F1}" type="slidenum">
              <a:rPr lang="es-ES" altLang="fa-IR"/>
              <a:pPr/>
              <a:t>‹#›</a:t>
            </a:fld>
            <a:endParaRPr lang="es-ES" altLang="fa-IR"/>
          </a:p>
        </p:txBody>
      </p:sp>
    </p:spTree>
    <p:extLst>
      <p:ext uri="{BB962C8B-B14F-4D97-AF65-F5344CB8AC3E}">
        <p14:creationId xmlns:p14="http://schemas.microsoft.com/office/powerpoint/2010/main" val="21145391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1BFFEF-F9B8-428A-BFFE-B37C64359B19}" type="slidenum">
              <a:rPr lang="es-ES" altLang="fa-IR"/>
              <a:pPr/>
              <a:t>‹#›</a:t>
            </a:fld>
            <a:endParaRPr lang="es-ES" altLang="fa-IR"/>
          </a:p>
        </p:txBody>
      </p:sp>
    </p:spTree>
    <p:extLst>
      <p:ext uri="{BB962C8B-B14F-4D97-AF65-F5344CB8AC3E}">
        <p14:creationId xmlns:p14="http://schemas.microsoft.com/office/powerpoint/2010/main" val="40509448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AB425D5-26E2-42CB-8B25-0A83ABF28376}" type="slidenum">
              <a:rPr lang="es-ES" altLang="fa-IR"/>
              <a:pPr/>
              <a:t>‹#›</a:t>
            </a:fld>
            <a:endParaRPr lang="es-ES" altLang="fa-IR"/>
          </a:p>
        </p:txBody>
      </p:sp>
    </p:spTree>
    <p:extLst>
      <p:ext uri="{BB962C8B-B14F-4D97-AF65-F5344CB8AC3E}">
        <p14:creationId xmlns:p14="http://schemas.microsoft.com/office/powerpoint/2010/main" val="13959616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en-US" noProof="0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5B4507B-C15F-4A91-9248-CF7917A5A2C0}" type="slidenum">
              <a:rPr lang="es-ES" altLang="fa-IR"/>
              <a:pPr/>
              <a:t>‹#›</a:t>
            </a:fld>
            <a:endParaRPr lang="es-ES" altLang="fa-IR"/>
          </a:p>
        </p:txBody>
      </p:sp>
    </p:spTree>
    <p:extLst>
      <p:ext uri="{BB962C8B-B14F-4D97-AF65-F5344CB8AC3E}">
        <p14:creationId xmlns:p14="http://schemas.microsoft.com/office/powerpoint/2010/main" val="9514938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/>
          <p:cNvSpPr/>
          <p:nvPr/>
        </p:nvSpPr>
        <p:spPr>
          <a:xfrm>
            <a:off x="0" y="366713"/>
            <a:ext cx="9144000" cy="8413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/>
          </a:p>
        </p:txBody>
      </p:sp>
      <p:sp>
        <p:nvSpPr>
          <p:cNvPr id="29" name="Rectangle 28"/>
          <p:cNvSpPr/>
          <p:nvPr/>
        </p:nvSpPr>
        <p:spPr>
          <a:xfrm>
            <a:off x="0" y="0"/>
            <a:ext cx="9144000" cy="31115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/>
          </a:p>
        </p:txBody>
      </p:sp>
      <p:sp>
        <p:nvSpPr>
          <p:cNvPr id="30" name="Rectangle 29"/>
          <p:cNvSpPr/>
          <p:nvPr/>
        </p:nvSpPr>
        <p:spPr>
          <a:xfrm>
            <a:off x="0" y="307975"/>
            <a:ext cx="9144000" cy="92075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/>
          </a:p>
        </p:txBody>
      </p:sp>
      <p:sp>
        <p:nvSpPr>
          <p:cNvPr id="31" name="Rectangle 30"/>
          <p:cNvSpPr/>
          <p:nvPr/>
        </p:nvSpPr>
        <p:spPr>
          <a:xfrm flipV="1">
            <a:off x="5410200" y="360363"/>
            <a:ext cx="3733800" cy="904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/>
          </a:p>
        </p:txBody>
      </p:sp>
      <p:sp>
        <p:nvSpPr>
          <p:cNvPr id="32" name="Rectangle 31"/>
          <p:cNvSpPr/>
          <p:nvPr/>
        </p:nvSpPr>
        <p:spPr>
          <a:xfrm flipV="1">
            <a:off x="5410200" y="439738"/>
            <a:ext cx="3733800" cy="18097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/>
          </a:p>
        </p:txBody>
      </p:sp>
      <p:sp useBgFill="1">
        <p:nvSpPr>
          <p:cNvPr id="33" name="Rounded Rectangle 32"/>
          <p:cNvSpPr/>
          <p:nvPr/>
        </p:nvSpPr>
        <p:spPr bwMode="white">
          <a:xfrm>
            <a:off x="5407025" y="496888"/>
            <a:ext cx="3063875" cy="28575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/>
          </a:p>
        </p:txBody>
      </p:sp>
      <p:sp useBgFill="1">
        <p:nvSpPr>
          <p:cNvPr id="34" name="Rounded Rectangle 33"/>
          <p:cNvSpPr/>
          <p:nvPr/>
        </p:nvSpPr>
        <p:spPr bwMode="white">
          <a:xfrm>
            <a:off x="7373938" y="588963"/>
            <a:ext cx="1600200" cy="3651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/>
          </a:p>
        </p:txBody>
      </p:sp>
      <p:sp>
        <p:nvSpPr>
          <p:cNvPr id="35" name="Rectangle 34"/>
          <p:cNvSpPr/>
          <p:nvPr/>
        </p:nvSpPr>
        <p:spPr bwMode="invGray">
          <a:xfrm>
            <a:off x="9085263" y="-1588"/>
            <a:ext cx="57150" cy="620713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/>
          </a:p>
        </p:txBody>
      </p:sp>
      <p:sp>
        <p:nvSpPr>
          <p:cNvPr id="36" name="Rectangle 35"/>
          <p:cNvSpPr/>
          <p:nvPr/>
        </p:nvSpPr>
        <p:spPr bwMode="invGray">
          <a:xfrm>
            <a:off x="9043988" y="-1588"/>
            <a:ext cx="28575" cy="620713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/>
          </a:p>
        </p:txBody>
      </p:sp>
      <p:sp>
        <p:nvSpPr>
          <p:cNvPr id="37" name="Rectangle 36"/>
          <p:cNvSpPr/>
          <p:nvPr/>
        </p:nvSpPr>
        <p:spPr bwMode="invGray">
          <a:xfrm>
            <a:off x="9024938" y="-1588"/>
            <a:ext cx="9525" cy="620713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/>
          </a:p>
        </p:txBody>
      </p:sp>
      <p:sp>
        <p:nvSpPr>
          <p:cNvPr id="38" name="Rectangle 37"/>
          <p:cNvSpPr/>
          <p:nvPr/>
        </p:nvSpPr>
        <p:spPr bwMode="invGray">
          <a:xfrm>
            <a:off x="8975725" y="-1588"/>
            <a:ext cx="26988" cy="620713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/>
          </a:p>
        </p:txBody>
      </p:sp>
      <p:sp>
        <p:nvSpPr>
          <p:cNvPr id="39" name="Rectangle 38"/>
          <p:cNvSpPr/>
          <p:nvPr/>
        </p:nvSpPr>
        <p:spPr bwMode="invGray">
          <a:xfrm>
            <a:off x="8915400" y="0"/>
            <a:ext cx="55563" cy="585788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/>
          </a:p>
        </p:txBody>
      </p:sp>
      <p:sp>
        <p:nvSpPr>
          <p:cNvPr id="40" name="Rectangle 39"/>
          <p:cNvSpPr/>
          <p:nvPr/>
        </p:nvSpPr>
        <p:spPr bwMode="invGray">
          <a:xfrm>
            <a:off x="8874125" y="0"/>
            <a:ext cx="7938" cy="585788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/>
          </a:p>
        </p:txBody>
      </p:sp>
      <p:sp>
        <p:nvSpPr>
          <p:cNvPr id="1039" name="Title Placeholder 21"/>
          <p:cNvSpPr>
            <a:spLocks noGrp="1"/>
          </p:cNvSpPr>
          <p:nvPr>
            <p:ph type="title"/>
          </p:nvPr>
        </p:nvSpPr>
        <p:spPr bwMode="auto">
          <a:xfrm>
            <a:off x="457200" y="1143000"/>
            <a:ext cx="8229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fa-IR"/>
              <a:t>Click to edit Master title style</a:t>
            </a:r>
          </a:p>
        </p:txBody>
      </p:sp>
      <p:sp>
        <p:nvSpPr>
          <p:cNvPr id="1040" name="Text Placeholder 12"/>
          <p:cNvSpPr>
            <a:spLocks noGrp="1"/>
          </p:cNvSpPr>
          <p:nvPr>
            <p:ph type="body" idx="1"/>
          </p:nvPr>
        </p:nvSpPr>
        <p:spPr bwMode="auto">
          <a:xfrm>
            <a:off x="457200" y="2249488"/>
            <a:ext cx="8229600" cy="432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fa-IR"/>
              <a:t>Click to edit Master text styles</a:t>
            </a:r>
          </a:p>
          <a:p>
            <a:pPr lvl="1"/>
            <a:r>
              <a:rPr lang="en-US" altLang="fa-IR"/>
              <a:t>Second level</a:t>
            </a:r>
          </a:p>
          <a:p>
            <a:pPr lvl="2"/>
            <a:r>
              <a:rPr lang="en-US" altLang="fa-IR"/>
              <a:t>Third level</a:t>
            </a:r>
          </a:p>
          <a:p>
            <a:pPr lvl="3"/>
            <a:r>
              <a:rPr lang="en-US" altLang="fa-IR"/>
              <a:t>Fourth level</a:t>
            </a:r>
          </a:p>
          <a:p>
            <a:pPr lvl="4"/>
            <a:r>
              <a:rPr lang="en-US" altLang="fa-IR"/>
              <a:t>Fifth level</a:t>
            </a:r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586538" y="612775"/>
            <a:ext cx="957262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5257800" y="612775"/>
            <a:ext cx="1325563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174038" y="1588"/>
            <a:ext cx="762000" cy="366712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>
                <a:solidFill>
                  <a:srgbClr val="FFFFFF"/>
                </a:solidFill>
              </a:defRPr>
            </a:lvl1pPr>
          </a:lstStyle>
          <a:p>
            <a:fld id="{4E0F45D4-6275-42BD-9325-D73FBF3E9FA7}" type="slidenum">
              <a:rPr lang="es-ES" altLang="fa-IR"/>
              <a:pPr/>
              <a:t>‹#›</a:t>
            </a:fld>
            <a:endParaRPr lang="es-ES" altLang="fa-I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45" r:id="rId1"/>
    <p:sldLayoutId id="2147484137" r:id="rId2"/>
    <p:sldLayoutId id="2147484138" r:id="rId3"/>
    <p:sldLayoutId id="2147484139" r:id="rId4"/>
    <p:sldLayoutId id="2147484146" r:id="rId5"/>
    <p:sldLayoutId id="2147484147" r:id="rId6"/>
    <p:sldLayoutId id="2147484140" r:id="rId7"/>
    <p:sldLayoutId id="2147484141" r:id="rId8"/>
    <p:sldLayoutId id="2147484142" r:id="rId9"/>
    <p:sldLayoutId id="2147484143" r:id="rId10"/>
    <p:sldLayoutId id="2147484144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9pPr>
    </p:titleStyle>
    <p:bodyStyle>
      <a:lvl1pPr marL="365125" indent="-255588" algn="l" rtl="0" eaLnBrk="0" fontAlgn="base" hangingPunct="0">
        <a:spcBef>
          <a:spcPts val="300"/>
        </a:spcBef>
        <a:spcAft>
          <a:spcPct val="0"/>
        </a:spcAft>
        <a:buClr>
          <a:srgbClr val="A04DA3"/>
        </a:buClr>
        <a:buFont typeface="Georgia" panose="02040502050405020303" pitchFamily="18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7225" indent="-246063" algn="l" rtl="0" eaLnBrk="0" fontAlgn="base" hangingPunct="0">
        <a:spcBef>
          <a:spcPts val="300"/>
        </a:spcBef>
        <a:spcAft>
          <a:spcPct val="0"/>
        </a:spcAft>
        <a:buClr>
          <a:schemeClr val="accent2"/>
        </a:buClr>
        <a:buFont typeface="Georgia" panose="02040502050405020303" pitchFamily="18" charset="0"/>
        <a:buChar char="▫"/>
        <a:defRPr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2338" indent="-219075" algn="l" rtl="0" eaLnBrk="0" fontAlgn="base" hangingPunct="0">
        <a:spcBef>
          <a:spcPts val="300"/>
        </a:spcBef>
        <a:spcAft>
          <a:spcPct val="0"/>
        </a:spcAft>
        <a:buClr>
          <a:schemeClr val="accent1"/>
        </a:buClr>
        <a:buFont typeface="Wingdings 2" panose="05020102010507070707" pitchFamily="18" charset="2"/>
        <a:buChar char=""/>
        <a:defRPr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13" indent="-200025" algn="l" rtl="0" eaLnBrk="0" fontAlgn="base" hangingPunct="0">
        <a:spcBef>
          <a:spcPts val="300"/>
        </a:spcBef>
        <a:spcAft>
          <a:spcPct val="0"/>
        </a:spcAft>
        <a:buClr>
          <a:schemeClr val="accent1"/>
        </a:buClr>
        <a:buFont typeface="Wingdings 2" panose="05020102010507070707" pitchFamily="18" charset="2"/>
        <a:buChar char=""/>
        <a:defRPr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063" indent="-182563" algn="l" rtl="0" eaLnBrk="0" fontAlgn="base" hangingPunct="0">
        <a:spcBef>
          <a:spcPts val="300"/>
        </a:spcBef>
        <a:spcAft>
          <a:spcPct val="0"/>
        </a:spcAft>
        <a:buClr>
          <a:srgbClr val="A04DA3"/>
        </a:buClr>
        <a:buFont typeface="Georgia" panose="02040502050405020303" pitchFamily="18" charset="0"/>
        <a:buChar char="▫"/>
        <a:defRPr sz="2000" kern="1200">
          <a:solidFill>
            <a:srgbClr val="A04DA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&#1587;&#1606;&#1580;&#1607;%20&#1582;&#1608;&#1583;&#1575;&#1585;&#1586;&#1740;&#1575;&#1576;&#1740;.docx" TargetMode="Externa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6" descr="besmellah4-copy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7145" y="542075"/>
            <a:ext cx="3363519" cy="2606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0" y="5858610"/>
            <a:ext cx="233975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hangingPunct="1">
              <a:defRPr/>
            </a:pPr>
            <a:r>
              <a:rPr lang="fa-IR" sz="2000" b="1" dirty="0" smtClean="0">
                <a:solidFill>
                  <a:schemeClr val="accent3">
                    <a:lumMod val="50000"/>
                  </a:schemeClr>
                </a:solidFill>
                <a:latin typeface="Arial" charset="0"/>
                <a:cs typeface="B Nazanin" panose="00000400000000000000" pitchFamily="2" charset="-78"/>
              </a:rPr>
              <a:t>مرداد 1402 </a:t>
            </a:r>
            <a:endParaRPr lang="en-US" sz="2000" b="1" dirty="0">
              <a:solidFill>
                <a:schemeClr val="accent3">
                  <a:lumMod val="50000"/>
                </a:schemeClr>
              </a:solidFill>
              <a:latin typeface="Arial" charset="0"/>
              <a:cs typeface="B Nazanin" panose="00000400000000000000" pitchFamily="2" charset="-78"/>
            </a:endParaRPr>
          </a:p>
        </p:txBody>
      </p:sp>
      <p:pic>
        <p:nvPicPr>
          <p:cNvPr id="5124" name="Picture 7" descr="arm  talae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6550" y="85725"/>
            <a:ext cx="835025" cy="1687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5" name="Picture 8" descr="Kelk-copy2"/>
          <p:cNvPicPr>
            <a:picLocks noChangeAspect="1" noChangeArrowheads="1"/>
          </p:cNvPicPr>
          <p:nvPr/>
        </p:nvPicPr>
        <p:blipFill>
          <a:blip r:embed="rId4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2825" y="1503363"/>
            <a:ext cx="1757363" cy="684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179512" y="4543969"/>
            <a:ext cx="896448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 eaLnBrk="1" hangingPunct="1">
              <a:defRPr/>
            </a:pPr>
            <a:r>
              <a:rPr lang="fa-IR" sz="2800" dirty="0" smtClean="0">
                <a:solidFill>
                  <a:schemeClr val="accent1">
                    <a:lumMod val="50000"/>
                  </a:schemeClr>
                </a:solidFill>
                <a:latin typeface="Garamond" pitchFamily="18" charset="0"/>
                <a:cs typeface="B Titr" pitchFamily="2" charset="-78"/>
              </a:rPr>
              <a:t>معاونت نظارت و سنجش</a:t>
            </a:r>
            <a:endParaRPr lang="en-US" sz="2800" dirty="0" smtClean="0">
              <a:solidFill>
                <a:schemeClr val="accent1">
                  <a:lumMod val="50000"/>
                </a:schemeClr>
              </a:solidFill>
              <a:latin typeface="Garamond" pitchFamily="18" charset="0"/>
              <a:cs typeface="B Titr" pitchFamily="2" charset="-78"/>
            </a:endParaRPr>
          </a:p>
          <a:p>
            <a:pPr algn="ctr" rtl="1" eaLnBrk="1" hangingPunct="1">
              <a:defRPr/>
            </a:pPr>
            <a:r>
              <a:rPr lang="fa-IR" sz="2800" dirty="0" smtClean="0">
                <a:solidFill>
                  <a:schemeClr val="accent1">
                    <a:lumMod val="50000"/>
                  </a:schemeClr>
                </a:solidFill>
                <a:latin typeface="Garamond" pitchFamily="18" charset="0"/>
                <a:cs typeface="B Titr" pitchFamily="2" charset="-78"/>
              </a:rPr>
              <a:t>دفتر نظارت، ارزیابی و تضمین کیفیت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F2366A-312C-471E-8353-0458D7F57579}" type="slidenum">
              <a:rPr lang="es-ES" altLang="fa-IR" smtClean="0"/>
              <a:pPr/>
              <a:t>1</a:t>
            </a:fld>
            <a:endParaRPr lang="es-ES" altLang="fa-I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5438" y="1052736"/>
            <a:ext cx="8229600" cy="1066800"/>
          </a:xfrm>
        </p:spPr>
        <p:txBody>
          <a:bodyPr/>
          <a:lstStyle/>
          <a:p>
            <a:pPr algn="ctr"/>
            <a:r>
              <a:rPr lang="fa-IR" dirty="0" smtClean="0">
                <a:latin typeface="IPT Titr" panose="00000700000000000000" pitchFamily="2" charset="2"/>
                <a:cs typeface="B Titr" panose="00000700000000000000" pitchFamily="2" charset="-78"/>
                <a:hlinkClick r:id="rId3" action="ppaction://hlinkfile"/>
              </a:rPr>
              <a:t>خودارزیابی</a:t>
            </a:r>
            <a:endParaRPr lang="en-US" dirty="0">
              <a:latin typeface="IPT Titr" panose="00000700000000000000" pitchFamily="2" charset="2"/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2204864"/>
            <a:ext cx="8229600" cy="4152950"/>
          </a:xfrm>
        </p:spPr>
        <p:txBody>
          <a:bodyPr/>
          <a:lstStyle/>
          <a:p>
            <a:pPr algn="just" rtl="1">
              <a:buFont typeface="Wingdings" panose="05000000000000000000" pitchFamily="2" charset="2"/>
              <a:buChar char="Ø"/>
            </a:pPr>
            <a:endParaRPr lang="fa-IR" sz="1800" dirty="0">
              <a:cs typeface="B Nazanin" panose="00000400000000000000" pitchFamily="2" charset="-78"/>
            </a:endParaRPr>
          </a:p>
          <a:p>
            <a:pPr marL="109537" indent="0" algn="just" rtl="1">
              <a:buNone/>
            </a:pPr>
            <a:r>
              <a:rPr lang="fa-IR" sz="2400" b="1" dirty="0" smtClean="0">
                <a:cs typeface="B Nazanin" panose="00000400000000000000" pitchFamily="2" charset="-78"/>
              </a:rPr>
              <a:t>اهداف</a:t>
            </a:r>
          </a:p>
          <a:p>
            <a:pPr algn="just" rtl="1">
              <a:buFont typeface="Wingdings" panose="05000000000000000000" pitchFamily="2" charset="2"/>
              <a:buChar char="§"/>
            </a:pPr>
            <a:r>
              <a:rPr lang="fa-IR" sz="1800" dirty="0" smtClean="0">
                <a:cs typeface="B Nazanin" panose="00000400000000000000" pitchFamily="2" charset="-78"/>
              </a:rPr>
              <a:t>تعیین ارزش و شایستگی پدیده مورد ارزیابی متناسب با نیازها و انتظارات افراد ذی‌ربط</a:t>
            </a:r>
          </a:p>
          <a:p>
            <a:pPr algn="just" rtl="1">
              <a:buFont typeface="Wingdings" panose="05000000000000000000" pitchFamily="2" charset="2"/>
              <a:buChar char="§"/>
            </a:pPr>
            <a:r>
              <a:rPr lang="fa-IR" sz="1800" dirty="0" smtClean="0">
                <a:cs typeface="B Nazanin" panose="00000400000000000000" pitchFamily="2" charset="-78"/>
              </a:rPr>
              <a:t>فراهم نمودن زمینه و بستر انجام ارزیابی بیرونی</a:t>
            </a:r>
          </a:p>
          <a:p>
            <a:pPr algn="just" rtl="1">
              <a:buFont typeface="Wingdings" panose="05000000000000000000" pitchFamily="2" charset="2"/>
              <a:buChar char="§"/>
            </a:pPr>
            <a:r>
              <a:rPr lang="fa-IR" sz="1800" dirty="0" smtClean="0">
                <a:cs typeface="B Nazanin" panose="00000400000000000000" pitchFamily="2" charset="-78"/>
              </a:rPr>
              <a:t>تحقق اهداف و کسب بازخورد از نحوه و روند اجرای برنامه‌ها</a:t>
            </a:r>
          </a:p>
          <a:p>
            <a:pPr algn="just" rtl="1">
              <a:buFont typeface="Wingdings" panose="05000000000000000000" pitchFamily="2" charset="2"/>
              <a:buChar char="§"/>
            </a:pPr>
            <a:r>
              <a:rPr lang="fa-IR" sz="1800" dirty="0" smtClean="0">
                <a:cs typeface="B Nazanin" panose="00000400000000000000" pitchFamily="2" charset="-78"/>
              </a:rPr>
              <a:t>کارایی و اثربخشی برنامه‌ها و فعالیت‌ها</a:t>
            </a:r>
          </a:p>
          <a:p>
            <a:pPr algn="just" rtl="1">
              <a:buFont typeface="Wingdings" panose="05000000000000000000" pitchFamily="2" charset="2"/>
              <a:buChar char="§"/>
            </a:pPr>
            <a:r>
              <a:rPr lang="fa-IR" sz="1800" dirty="0" smtClean="0">
                <a:cs typeface="B Nazanin" panose="00000400000000000000" pitchFamily="2" charset="-78"/>
              </a:rPr>
              <a:t>برقراری ارتباط میان مجریان و کلیه افراد متاثر از انجام فرایند</a:t>
            </a:r>
          </a:p>
          <a:p>
            <a:pPr algn="just" rtl="1">
              <a:buFont typeface="Wingdings" panose="05000000000000000000" pitchFamily="2" charset="2"/>
              <a:buChar char="§"/>
            </a:pPr>
            <a:r>
              <a:rPr lang="fa-IR" sz="1800" dirty="0" smtClean="0">
                <a:cs typeface="B Nazanin" panose="00000400000000000000" pitchFamily="2" charset="-78"/>
              </a:rPr>
              <a:t>تقویت فرهنگ یادگیری سازمانی</a:t>
            </a:r>
          </a:p>
          <a:p>
            <a:pPr algn="just" rtl="1">
              <a:buFont typeface="Wingdings" panose="05000000000000000000" pitchFamily="2" charset="2"/>
              <a:buChar char="§"/>
            </a:pPr>
            <a:r>
              <a:rPr lang="fa-IR" sz="1800" dirty="0" smtClean="0">
                <a:cs typeface="B Nazanin" panose="00000400000000000000" pitchFamily="2" charset="-78"/>
              </a:rPr>
              <a:t>تحلیل جامع و شفاف از عملکرد مراکز آموزشی و شناسایی نقاط ضعف و قوت</a:t>
            </a:r>
          </a:p>
          <a:p>
            <a:pPr algn="just" rtl="1">
              <a:buFont typeface="Wingdings" panose="05000000000000000000" pitchFamily="2" charset="2"/>
              <a:buChar char="§"/>
            </a:pPr>
            <a:r>
              <a:rPr lang="fa-IR" sz="1800" dirty="0" smtClean="0">
                <a:cs typeface="B Nazanin" panose="00000400000000000000" pitchFamily="2" charset="-78"/>
              </a:rPr>
              <a:t>کمک به خودتنظیمی امور مراکز آموزشی</a:t>
            </a:r>
          </a:p>
          <a:p>
            <a:pPr algn="just" rtl="1">
              <a:buFont typeface="Wingdings" panose="05000000000000000000" pitchFamily="2" charset="2"/>
              <a:buChar char="§"/>
            </a:pPr>
            <a:r>
              <a:rPr lang="fa-IR" sz="1800" dirty="0" smtClean="0">
                <a:cs typeface="B Nazanin" panose="00000400000000000000" pitchFamily="2" charset="-78"/>
              </a:rPr>
              <a:t>حمایت از بهبود مستمر کیفیت</a:t>
            </a:r>
          </a:p>
          <a:p>
            <a:pPr marL="109537" indent="0" algn="just" rtl="1">
              <a:buNone/>
            </a:pPr>
            <a:endParaRPr lang="fa-IR" sz="2400" b="1" dirty="0">
              <a:cs typeface="B Nazanin" panose="00000400000000000000" pitchFamily="2" charset="-78"/>
            </a:endParaRPr>
          </a:p>
          <a:p>
            <a:pPr algn="just" rtl="1">
              <a:buFont typeface="Wingdings" panose="05000000000000000000" pitchFamily="2" charset="2"/>
              <a:buChar char="Ø"/>
            </a:pPr>
            <a:endParaRPr lang="en-US" sz="1800" b="1" dirty="0">
              <a:cs typeface="B Nazanin" panose="00000400000000000000" pitchFamily="2" charset="-7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5FFDA-59B3-49D8-840B-D7BD5BFDB723}" type="slidenum">
              <a:rPr lang="es-ES" altLang="fa-IR" smtClean="0"/>
              <a:pPr/>
              <a:t>2</a:t>
            </a:fld>
            <a:endParaRPr lang="es-ES" altLang="fa-IR"/>
          </a:p>
        </p:txBody>
      </p:sp>
    </p:spTree>
    <p:extLst>
      <p:ext uri="{BB962C8B-B14F-4D97-AF65-F5344CB8AC3E}">
        <p14:creationId xmlns:p14="http://schemas.microsoft.com/office/powerpoint/2010/main" val="263221162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>
          <a:xfrm>
            <a:off x="1000125" y="785378"/>
            <a:ext cx="7358062" cy="714375"/>
          </a:xfrm>
        </p:spPr>
        <p:txBody>
          <a:bodyPr/>
          <a:lstStyle/>
          <a:p>
            <a:pPr algn="ctr" eaLnBrk="1" hangingPunct="1"/>
            <a:r>
              <a:rPr lang="fa-IR" altLang="en-US" sz="3200" b="1" dirty="0" smtClean="0">
                <a:cs typeface="B Titr" panose="00000700000000000000" pitchFamily="2" charset="-78"/>
              </a:rPr>
              <a:t>پيش بايست </a:t>
            </a:r>
            <a:r>
              <a:rPr lang="fa-IR" altLang="en-US" sz="3200" b="1" dirty="0">
                <a:cs typeface="B Titr" panose="00000700000000000000" pitchFamily="2" charset="-78"/>
              </a:rPr>
              <a:t>هاي خودارزیابی</a:t>
            </a:r>
          </a:p>
        </p:txBody>
      </p:sp>
      <p:sp>
        <p:nvSpPr>
          <p:cNvPr id="11267" name="Content Placeholder 2"/>
          <p:cNvSpPr>
            <a:spLocks noGrp="1"/>
          </p:cNvSpPr>
          <p:nvPr>
            <p:ph idx="1"/>
          </p:nvPr>
        </p:nvSpPr>
        <p:spPr>
          <a:xfrm>
            <a:off x="214313" y="1916832"/>
            <a:ext cx="8929687" cy="4441106"/>
          </a:xfrm>
        </p:spPr>
        <p:txBody>
          <a:bodyPr/>
          <a:lstStyle/>
          <a:p>
            <a:pPr indent="0" algn="just" rtl="1" eaLnBrk="1" hangingPunct="1">
              <a:lnSpc>
                <a:spcPct val="150000"/>
              </a:lnSpc>
              <a:buNone/>
            </a:pPr>
            <a:r>
              <a:rPr lang="fa-IR" altLang="en-US" dirty="0" smtClean="0">
                <a:cs typeface="B Nazanin" panose="00000400000000000000" pitchFamily="2" charset="-78"/>
              </a:rPr>
              <a:t>1. حمايت مديريت ارشد</a:t>
            </a:r>
          </a:p>
          <a:p>
            <a:pPr indent="0" algn="just" rtl="1" eaLnBrk="1" hangingPunct="1">
              <a:lnSpc>
                <a:spcPct val="150000"/>
              </a:lnSpc>
              <a:buNone/>
            </a:pPr>
            <a:r>
              <a:rPr lang="fa-IR" altLang="en-US" dirty="0" smtClean="0">
                <a:cs typeface="B Nazanin" panose="00000400000000000000" pitchFamily="2" charset="-78"/>
              </a:rPr>
              <a:t>2.  وجود ارزيابان شايسته و مشتاق به انجام </a:t>
            </a:r>
            <a:r>
              <a:rPr lang="fa-IR" altLang="en-US" dirty="0">
                <a:cs typeface="B Nazanin" panose="00000400000000000000" pitchFamily="2" charset="-78"/>
              </a:rPr>
              <a:t>خودارزیابی </a:t>
            </a:r>
            <a:endParaRPr lang="fa-IR" altLang="en-US" dirty="0" smtClean="0">
              <a:cs typeface="B Nazanin" panose="00000400000000000000" pitchFamily="2" charset="-78"/>
            </a:endParaRPr>
          </a:p>
          <a:p>
            <a:pPr indent="0" algn="just" rtl="1" eaLnBrk="1" hangingPunct="1">
              <a:lnSpc>
                <a:spcPct val="150000"/>
              </a:lnSpc>
              <a:buNone/>
            </a:pPr>
            <a:r>
              <a:rPr lang="fa-IR" altLang="en-US" dirty="0" smtClean="0">
                <a:cs typeface="B Nazanin" panose="00000400000000000000" pitchFamily="2" charset="-78"/>
              </a:rPr>
              <a:t>3. وجود فرهنگ سازماني براي بازبيني و خودارزیابی</a:t>
            </a:r>
          </a:p>
          <a:p>
            <a:pPr indent="0" algn="just" rtl="1" eaLnBrk="1" hangingPunct="1">
              <a:lnSpc>
                <a:spcPct val="150000"/>
              </a:lnSpc>
              <a:buNone/>
            </a:pPr>
            <a:r>
              <a:rPr lang="fa-IR" altLang="en-US" dirty="0" smtClean="0">
                <a:cs typeface="B Nazanin" panose="00000400000000000000" pitchFamily="2" charset="-78"/>
              </a:rPr>
              <a:t>4. دسترسي نامحدود مجريان </a:t>
            </a:r>
            <a:r>
              <a:rPr lang="fa-IR" altLang="en-US" dirty="0">
                <a:cs typeface="B Nazanin" panose="00000400000000000000" pitchFamily="2" charset="-78"/>
              </a:rPr>
              <a:t>خودارزیابی </a:t>
            </a:r>
            <a:r>
              <a:rPr lang="fa-IR" altLang="en-US" dirty="0" smtClean="0">
                <a:cs typeface="B Nazanin" panose="00000400000000000000" pitchFamily="2" charset="-78"/>
              </a:rPr>
              <a:t>به داده هاي سازماني و افراد</a:t>
            </a:r>
          </a:p>
          <a:p>
            <a:pPr indent="0" algn="just" rtl="1" eaLnBrk="1" hangingPunct="1">
              <a:lnSpc>
                <a:spcPct val="150000"/>
              </a:lnSpc>
              <a:buNone/>
            </a:pPr>
            <a:r>
              <a:rPr lang="fa-IR" altLang="en-US" dirty="0" smtClean="0">
                <a:cs typeface="B Nazanin" panose="00000400000000000000" pitchFamily="2" charset="-78"/>
              </a:rPr>
              <a:t>5. وجود نظام هاي اطلاعاتي قابل اعتماد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B8DE1A4C-41EF-45D4-84F2-92D67FE267D5}" type="slidenum">
              <a:rPr lang="fa-IR" altLang="en-US">
                <a:solidFill>
                  <a:srgbClr val="372920"/>
                </a:solidFill>
              </a:rPr>
              <a:pPr eaLnBrk="1" hangingPunct="1"/>
              <a:t>3</a:t>
            </a:fld>
            <a:endParaRPr lang="fa-IR" altLang="en-US">
              <a:solidFill>
                <a:srgbClr val="37292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8660988"/>
      </p:ext>
    </p:extLst>
  </p:cSld>
  <p:clrMapOvr>
    <a:masterClrMapping/>
  </p:clrMapOvr>
  <p:transition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1000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1000"/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1000"/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1000"/>
                                        <p:tgtEl>
                                          <p:spTgt spid="1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1000"/>
                                        <p:tgtEl>
                                          <p:spTgt spid="112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/>
      <p:bldP spid="11267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sz="2700" dirty="0" smtClean="0">
                <a:latin typeface="IPT Titr" panose="00000700000000000000" pitchFamily="2" charset="2"/>
                <a:cs typeface="B Titr" panose="00000700000000000000" pitchFamily="2" charset="-78"/>
              </a:rPr>
              <a:t>اعضاء کارگروه </a:t>
            </a:r>
            <a:r>
              <a:rPr lang="fa-IR" sz="2700" dirty="0">
                <a:latin typeface="IPT Titr" panose="00000700000000000000" pitchFamily="2" charset="2"/>
                <a:cs typeface="B Titr" panose="00000700000000000000" pitchFamily="2" charset="-78"/>
              </a:rPr>
              <a:t>خودارزیابی</a:t>
            </a:r>
            <a:endParaRPr lang="en-US" sz="2700" dirty="0">
              <a:latin typeface="IPT Titr" panose="00000700000000000000" pitchFamily="2" charset="2"/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 rtl="1"/>
            <a:r>
              <a:rPr lang="fa-IR" dirty="0" smtClean="0">
                <a:cs typeface="B Nazanin" panose="00000400000000000000" pitchFamily="2" charset="-78"/>
              </a:rPr>
              <a:t>رئیس مرکز</a:t>
            </a:r>
          </a:p>
          <a:p>
            <a:pPr algn="just" rtl="1"/>
            <a:r>
              <a:rPr lang="fa-IR" dirty="0" smtClean="0">
                <a:cs typeface="B Nazanin" panose="00000400000000000000" pitchFamily="2" charset="-78"/>
              </a:rPr>
              <a:t>مدیر امور آموزش و پژوهش</a:t>
            </a:r>
          </a:p>
          <a:p>
            <a:pPr algn="just" rtl="1"/>
            <a:r>
              <a:rPr lang="fa-IR" dirty="0" smtClean="0">
                <a:cs typeface="B Nazanin" panose="00000400000000000000" pitchFamily="2" charset="-78"/>
              </a:rPr>
              <a:t>یک نفر از مدیر گروه‌های آموزشی</a:t>
            </a:r>
          </a:p>
          <a:p>
            <a:pPr algn="just" rtl="1"/>
            <a:r>
              <a:rPr lang="fa-IR" dirty="0" smtClean="0">
                <a:cs typeface="B Nazanin" panose="00000400000000000000" pitchFamily="2" charset="-78"/>
              </a:rPr>
              <a:t>3 نفر از مدرسان مرکز</a:t>
            </a:r>
          </a:p>
          <a:p>
            <a:pPr algn="just" rtl="1"/>
            <a:r>
              <a:rPr lang="fa-IR" dirty="0" smtClean="0">
                <a:cs typeface="B Nazanin" panose="00000400000000000000" pitchFamily="2" charset="-78"/>
              </a:rPr>
              <a:t>یک نفر از کارمندان مرکز</a:t>
            </a:r>
          </a:p>
          <a:p>
            <a:pPr algn="just" rtl="1"/>
            <a:r>
              <a:rPr lang="fa-IR" dirty="0" smtClean="0">
                <a:cs typeface="B Nazanin" panose="00000400000000000000" pitchFamily="2" charset="-78"/>
              </a:rPr>
              <a:t>مشاور</a:t>
            </a:r>
          </a:p>
          <a:p>
            <a:pPr marL="109537" indent="0" algn="just" rtl="1">
              <a:buNone/>
            </a:pPr>
            <a:r>
              <a:rPr lang="fa-IR" dirty="0" smtClean="0">
                <a:cs typeface="B Nazanin" panose="00000400000000000000" pitchFamily="2" charset="-78"/>
              </a:rPr>
              <a:t>نکته: اعضاء می‌بایست مورد تایید واحد استان و دارای حکم از رئیس مرکز باشند.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5FFDA-59B3-49D8-840B-D7BD5BFDB723}" type="slidenum">
              <a:rPr lang="es-ES" altLang="fa-IR" smtClean="0"/>
              <a:pPr/>
              <a:t>4</a:t>
            </a:fld>
            <a:endParaRPr lang="es-ES" altLang="fa-IR"/>
          </a:p>
        </p:txBody>
      </p:sp>
    </p:spTree>
    <p:extLst>
      <p:ext uri="{BB962C8B-B14F-4D97-AF65-F5344CB8AC3E}">
        <p14:creationId xmlns:p14="http://schemas.microsoft.com/office/powerpoint/2010/main" val="1955961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9553" y="775494"/>
            <a:ext cx="8229600" cy="1066800"/>
          </a:xfrm>
        </p:spPr>
        <p:txBody>
          <a:bodyPr/>
          <a:lstStyle/>
          <a:p>
            <a:pPr algn="ctr"/>
            <a:r>
              <a:rPr lang="fa-IR" dirty="0" smtClean="0">
                <a:cs typeface="B Titr" panose="00000700000000000000" pitchFamily="2" charset="-78"/>
              </a:rPr>
              <a:t>ملاحظات</a:t>
            </a:r>
            <a:endParaRPr lang="en-US" dirty="0"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2060848"/>
            <a:ext cx="8435280" cy="4512990"/>
          </a:xfrm>
        </p:spPr>
        <p:txBody>
          <a:bodyPr/>
          <a:lstStyle/>
          <a:p>
            <a:pPr algn="just" rtl="1"/>
            <a:r>
              <a:rPr lang="fa-IR" sz="2400" dirty="0" smtClean="0">
                <a:cs typeface="B Nazanin" panose="00000400000000000000" pitchFamily="2" charset="-78"/>
              </a:rPr>
              <a:t>مشاور ترجیحاً یکی از همکاران مطلع و آگاه واحد استانی و با معرفی رئیس واحد استان</a:t>
            </a:r>
          </a:p>
          <a:p>
            <a:pPr algn="just" rtl="1"/>
            <a:r>
              <a:rPr lang="fa-IR" sz="2400" dirty="0" smtClean="0">
                <a:cs typeface="B Nazanin" panose="00000400000000000000" pitchFamily="2" charset="-78"/>
              </a:rPr>
              <a:t>تحقق کل مقادیر سنجه تعیین شده در برنامه راهبردی سال 1402 طی برنامه زمانبندی اعلام شده</a:t>
            </a:r>
          </a:p>
          <a:p>
            <a:pPr algn="just" rtl="1"/>
            <a:r>
              <a:rPr lang="fa-IR" sz="2400" dirty="0" smtClean="0">
                <a:cs typeface="B Nazanin" panose="00000400000000000000" pitchFamily="2" charset="-78"/>
              </a:rPr>
              <a:t>تعیین وضعیت تمامی نشانگرها صرف نظر از سهم و ضریب تعیین شده از سوی مرکز</a:t>
            </a:r>
          </a:p>
          <a:p>
            <a:pPr algn="just" rtl="1"/>
            <a:r>
              <a:rPr lang="fa-IR" sz="2400" dirty="0" smtClean="0">
                <a:cs typeface="B Nazanin" panose="00000400000000000000" pitchFamily="2" charset="-78"/>
              </a:rPr>
              <a:t>لزوم انطباق دقیق مفاد گزارش نهایی و برنامه‌های اصلاحی با نتایج حاصل از خودارزیابی</a:t>
            </a:r>
          </a:p>
          <a:p>
            <a:pPr algn="just" rtl="1"/>
            <a:endParaRPr lang="fa-IR" sz="2400" dirty="0" smtClean="0">
              <a:cs typeface="B Nazanin" panose="00000400000000000000" pitchFamily="2" charset="-78"/>
            </a:endParaRPr>
          </a:p>
          <a:p>
            <a:pPr algn="just" rtl="1"/>
            <a:endParaRPr lang="fa-IR" dirty="0" smtClean="0">
              <a:cs typeface="B Nazanin" panose="00000400000000000000" pitchFamily="2" charset="-78"/>
            </a:endParaRPr>
          </a:p>
          <a:p>
            <a:pPr algn="just" rtl="1"/>
            <a:endParaRPr lang="fa-IR" dirty="0" smtClean="0">
              <a:cs typeface="B Nazanin" panose="00000400000000000000" pitchFamily="2" charset="-78"/>
            </a:endParaRPr>
          </a:p>
          <a:p>
            <a:pPr algn="just" rtl="1"/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5FFDA-59B3-49D8-840B-D7BD5BFDB723}" type="slidenum">
              <a:rPr lang="es-ES" altLang="fa-IR" smtClean="0"/>
              <a:pPr/>
              <a:t>5</a:t>
            </a:fld>
            <a:endParaRPr lang="es-ES" altLang="fa-IR"/>
          </a:p>
        </p:txBody>
      </p:sp>
    </p:spTree>
    <p:extLst>
      <p:ext uri="{BB962C8B-B14F-4D97-AF65-F5344CB8AC3E}">
        <p14:creationId xmlns:p14="http://schemas.microsoft.com/office/powerpoint/2010/main" val="407019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sz="2700" dirty="0" smtClean="0">
                <a:latin typeface="IPT Titr" panose="00000700000000000000" pitchFamily="2" charset="2"/>
                <a:cs typeface="B Titr" panose="00000700000000000000" pitchFamily="2" charset="-78"/>
              </a:rPr>
              <a:t>مراحل راهبری خودارزیابی در سطح </a:t>
            </a:r>
            <a:r>
              <a:rPr lang="fa-IR" sz="2700" b="1" dirty="0" smtClean="0">
                <a:latin typeface="IPT Titr" panose="00000700000000000000" pitchFamily="2" charset="2"/>
                <a:cs typeface="B Titr" panose="00000700000000000000" pitchFamily="2" charset="-78"/>
              </a:rPr>
              <a:t>استان</a:t>
            </a:r>
            <a:endParaRPr lang="en-US" sz="2700" b="1" dirty="0">
              <a:latin typeface="IPT Titr" panose="00000700000000000000" pitchFamily="2" charset="2"/>
              <a:cs typeface="B Titr" panose="00000700000000000000" pitchFamily="2" charset="-78"/>
            </a:endParaRP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46252689"/>
              </p:ext>
            </p:extLst>
          </p:nvPr>
        </p:nvGraphicFramePr>
        <p:xfrm>
          <a:off x="457200" y="2249488"/>
          <a:ext cx="8229600" cy="3916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/>
                <a:gridCol w="41148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>
                          <a:cs typeface="B Nazanin" panose="00000400000000000000" pitchFamily="2" charset="-78"/>
                        </a:rPr>
                        <a:t>زمان اجرا</a:t>
                      </a:r>
                      <a:endParaRPr lang="en-US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fa-IR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در سطح واحد استان</a:t>
                      </a:r>
                      <a:endParaRPr kumimoji="0" lang="en-US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fa-IR" dirty="0" smtClean="0">
                          <a:cs typeface="B Nazanin" panose="00000400000000000000" pitchFamily="2" charset="-78"/>
                        </a:rPr>
                        <a:t>1402/05/11</a:t>
                      </a:r>
                      <a:endParaRPr lang="en-US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600" dirty="0" smtClean="0">
                          <a:cs typeface="B Nazanin" panose="00000400000000000000" pitchFamily="2" charset="-78"/>
                        </a:rPr>
                        <a:t>اطلاع‌رسانی، جلب مشارکت</a:t>
                      </a:r>
                      <a:r>
                        <a:rPr lang="fa-IR" sz="1600" baseline="0" dirty="0" smtClean="0">
                          <a:cs typeface="B Nazanin" panose="00000400000000000000" pitchFamily="2" charset="-78"/>
                        </a:rPr>
                        <a:t> و انتخاب مراکز</a:t>
                      </a:r>
                      <a:endParaRPr lang="en-US" sz="160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1402/05/23</a:t>
                      </a:r>
                      <a:endParaRPr kumimoji="0" lang="en-US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600" dirty="0" smtClean="0">
                          <a:cs typeface="B Nazanin" panose="00000400000000000000" pitchFamily="2" charset="-78"/>
                        </a:rPr>
                        <a:t>تایید کارگروه راهبری خودارزیابی و معرفی مشاور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algn="ctr" rtl="1" eaLnBrk="1" latinLnBrk="0" hangingPunct="1"/>
                      <a:r>
                        <a:rPr kumimoji="0" lang="fa-IR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1402/05/25</a:t>
                      </a:r>
                      <a:endParaRPr kumimoji="0" lang="en-US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600" dirty="0" smtClean="0">
                          <a:cs typeface="B Nazanin" panose="00000400000000000000" pitchFamily="2" charset="-78"/>
                        </a:rPr>
                        <a:t>برگزاری کارگاه آموزشی به‌صورت وبیناری</a:t>
                      </a:r>
                      <a:endParaRPr lang="en-US" sz="160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algn="ctr" rtl="1" eaLnBrk="1" latinLnBrk="0" hangingPunct="1"/>
                      <a:r>
                        <a:rPr kumimoji="0" lang="fa-IR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1402/05/25</a:t>
                      </a:r>
                      <a:endParaRPr kumimoji="0" lang="en-US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600" dirty="0" smtClean="0">
                          <a:cs typeface="B Nazanin" panose="00000400000000000000" pitchFamily="2" charset="-78"/>
                        </a:rPr>
                        <a:t>ارائه مجموع ضوابط و مقررات</a:t>
                      </a:r>
                      <a:endParaRPr lang="en-US" sz="160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algn="ctr" rtl="1" eaLnBrk="1" latinLnBrk="0" hangingPunct="1"/>
                      <a:r>
                        <a:rPr kumimoji="0" lang="fa-IR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به‌صورت</a:t>
                      </a:r>
                      <a:r>
                        <a:rPr kumimoji="0" lang="fa-IR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 هفتگی توسط مشاور</a:t>
                      </a:r>
                      <a:endParaRPr kumimoji="0" lang="en-US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600" dirty="0" smtClean="0">
                          <a:cs typeface="B Nazanin" panose="00000400000000000000" pitchFamily="2" charset="-78"/>
                        </a:rPr>
                        <a:t>اخذ گزارش دوره‌ای از پیشرفت انجام کار</a:t>
                      </a:r>
                      <a:endParaRPr lang="en-US" sz="160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algn="ctr" rtl="1" eaLnBrk="1" latinLnBrk="0" hangingPunct="1"/>
                      <a:r>
                        <a:rPr kumimoji="0" lang="fa-IR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1402/06/20</a:t>
                      </a:r>
                      <a:endParaRPr kumimoji="0" lang="en-US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600" dirty="0" smtClean="0">
                          <a:cs typeface="B Nazanin" panose="00000400000000000000" pitchFamily="2" charset="-78"/>
                        </a:rPr>
                        <a:t>اخذ گزارش نهایی و تحلیل نتایج</a:t>
                      </a:r>
                      <a:endParaRPr lang="en-US" sz="160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algn="ctr" rtl="1" eaLnBrk="1" latinLnBrk="0" hangingPunct="1"/>
                      <a:r>
                        <a:rPr kumimoji="0" lang="fa-IR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1402/06/27</a:t>
                      </a:r>
                      <a:endParaRPr kumimoji="0" lang="en-US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600" dirty="0" smtClean="0">
                          <a:cs typeface="B Nazanin" panose="00000400000000000000" pitchFamily="2" charset="-78"/>
                        </a:rPr>
                        <a:t>طرح و رسیدگی در هیات نظارت و ارزیابی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algn="ctr" rtl="1" eaLnBrk="1" latinLnBrk="0" hangingPunct="1"/>
                      <a:r>
                        <a:rPr kumimoji="0" lang="fa-IR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1402/06/28</a:t>
                      </a:r>
                      <a:endParaRPr kumimoji="0" lang="en-US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600" dirty="0" smtClean="0">
                          <a:cs typeface="B Nazanin" panose="00000400000000000000" pitchFamily="2" charset="-78"/>
                        </a:rPr>
                        <a:t>انعکاس نتایج به مرکز و رسیدگی به موضوعات نیازمند اصلاح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algn="ctr" rtl="1" eaLnBrk="1" latinLnBrk="0" hangingPunct="1"/>
                      <a:r>
                        <a:rPr kumimoji="0" lang="fa-IR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1402/07/03</a:t>
                      </a:r>
                      <a:endParaRPr kumimoji="0" lang="en-US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600" dirty="0" smtClean="0">
                          <a:cs typeface="B Nazanin" panose="00000400000000000000" pitchFamily="2" charset="-78"/>
                        </a:rPr>
                        <a:t>ارائه نتایج، مستندات و ضمایم به دفتر نظارت، ارزیابی و تضمین کیفیت</a:t>
                      </a: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5FFDA-59B3-49D8-840B-D7BD5BFDB723}" type="slidenum">
              <a:rPr lang="es-ES" altLang="fa-IR" smtClean="0"/>
              <a:pPr/>
              <a:t>6</a:t>
            </a:fld>
            <a:endParaRPr lang="es-ES" altLang="fa-IR"/>
          </a:p>
        </p:txBody>
      </p:sp>
    </p:spTree>
    <p:extLst>
      <p:ext uri="{BB962C8B-B14F-4D97-AF65-F5344CB8AC3E}">
        <p14:creationId xmlns:p14="http://schemas.microsoft.com/office/powerpoint/2010/main" val="4239971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5113" y="548680"/>
            <a:ext cx="8229600" cy="1066800"/>
          </a:xfrm>
        </p:spPr>
        <p:txBody>
          <a:bodyPr/>
          <a:lstStyle/>
          <a:p>
            <a:pPr algn="ctr"/>
            <a:r>
              <a:rPr lang="fa-IR" sz="2700" dirty="0" smtClean="0">
                <a:latin typeface="IPT Titr" panose="00000700000000000000" pitchFamily="2" charset="2"/>
                <a:cs typeface="B Titr" panose="00000700000000000000" pitchFamily="2" charset="-78"/>
              </a:rPr>
              <a:t>مراحل اجرای خودارزیابی در سطح مرکز</a:t>
            </a:r>
            <a:endParaRPr lang="en-US" sz="2700" dirty="0">
              <a:latin typeface="IPT Titr" panose="00000700000000000000" pitchFamily="2" charset="2"/>
              <a:cs typeface="B Titr" panose="00000700000000000000" pitchFamily="2" charset="-78"/>
            </a:endParaRP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66677139"/>
              </p:ext>
            </p:extLst>
          </p:nvPr>
        </p:nvGraphicFramePr>
        <p:xfrm>
          <a:off x="467544" y="1340769"/>
          <a:ext cx="8280920" cy="52850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40460"/>
                <a:gridCol w="4140460"/>
              </a:tblGrid>
              <a:tr h="316845">
                <a:tc>
                  <a:txBody>
                    <a:bodyPr/>
                    <a:lstStyle/>
                    <a:p>
                      <a:pPr algn="ctr"/>
                      <a:r>
                        <a:rPr lang="fa-IR" sz="1200" dirty="0" smtClean="0">
                          <a:cs typeface="B Nazanin" panose="00000400000000000000" pitchFamily="2" charset="-78"/>
                        </a:rPr>
                        <a:t>زمان اجرا</a:t>
                      </a:r>
                      <a:endParaRPr lang="en-US" sz="120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fa-IR" sz="12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در سطح واحد استان</a:t>
                      </a:r>
                      <a:endParaRPr kumimoji="0" lang="en-US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/>
                </a:tc>
              </a:tr>
              <a:tr h="323638">
                <a:tc>
                  <a:txBody>
                    <a:bodyPr/>
                    <a:lstStyle/>
                    <a:p>
                      <a:pPr algn="ctr" rtl="1"/>
                      <a:r>
                        <a:rPr lang="fa-IR" sz="1600" dirty="0" smtClean="0">
                          <a:cs typeface="B Nazanin" panose="00000400000000000000" pitchFamily="2" charset="-78"/>
                        </a:rPr>
                        <a:t>1402/05/21</a:t>
                      </a:r>
                      <a:endParaRPr lang="en-US" sz="160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dirty="0" smtClean="0">
                          <a:cs typeface="B Nazanin" panose="00000400000000000000" pitchFamily="2" charset="-78"/>
                        </a:rPr>
                        <a:t>اعلام مکتوب داوطلبی برای مشارکت در طرح و معرفی اعضاء کارگروه</a:t>
                      </a:r>
                      <a:endParaRPr lang="en-US" sz="140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</a:tr>
              <a:tr h="323638">
                <a:tc>
                  <a:txBody>
                    <a:bodyPr/>
                    <a:lstStyle/>
                    <a:p>
                      <a:pPr marL="0" algn="ctr" rtl="1" eaLnBrk="1" latinLnBrk="0" hangingPunct="1"/>
                      <a:r>
                        <a:rPr kumimoji="0" lang="fa-IR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1402/05/25</a:t>
                      </a:r>
                      <a:endParaRPr kumimoji="0" lang="en-US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dirty="0" smtClean="0">
                          <a:cs typeface="B Nazanin" panose="00000400000000000000" pitchFamily="2" charset="-78"/>
                        </a:rPr>
                        <a:t>مشارکت در کارگاه آموزشی به اتفاق مجموع اعضاء کارگروه</a:t>
                      </a:r>
                      <a:endParaRPr lang="en-US" sz="140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</a:tr>
              <a:tr h="323638">
                <a:tc>
                  <a:txBody>
                    <a:bodyPr/>
                    <a:lstStyle/>
                    <a:p>
                      <a:pPr marL="0" algn="ctr" rtl="1" eaLnBrk="1" latinLnBrk="0" hangingPunct="1"/>
                      <a:r>
                        <a:rPr kumimoji="0" lang="fa-IR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-</a:t>
                      </a:r>
                      <a:endParaRPr kumimoji="0" lang="en-US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dirty="0" smtClean="0">
                          <a:cs typeface="B Nazanin" panose="00000400000000000000" pitchFamily="2" charset="-78"/>
                        </a:rPr>
                        <a:t>بررسی مجموع ضوابط و مقررات در کارگروه</a:t>
                      </a:r>
                      <a:endParaRPr lang="en-US" sz="140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</a:tr>
              <a:tr h="323638">
                <a:tc>
                  <a:txBody>
                    <a:bodyPr/>
                    <a:lstStyle/>
                    <a:p>
                      <a:pPr marL="0" algn="ctr" rtl="1" eaLnBrk="1" latinLnBrk="0" hangingPunct="1"/>
                      <a:r>
                        <a:rPr kumimoji="0" lang="fa-IR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1402/05/28</a:t>
                      </a:r>
                      <a:endParaRPr kumimoji="0" lang="en-US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dirty="0" smtClean="0">
                          <a:cs typeface="B Nazanin" panose="00000400000000000000" pitchFamily="2" charset="-78"/>
                        </a:rPr>
                        <a:t>تبیین اهداف و ضرورت‌ها توسط کارگروه</a:t>
                      </a:r>
                      <a:endParaRPr lang="en-US" sz="140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</a:tr>
              <a:tr h="500167">
                <a:tc>
                  <a:txBody>
                    <a:bodyPr/>
                    <a:lstStyle/>
                    <a:p>
                      <a:pPr marL="0" algn="ctr" rtl="1" eaLnBrk="1" latinLnBrk="0" hangingPunct="1"/>
                      <a:r>
                        <a:rPr kumimoji="0" lang="fa-IR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1402/05/31</a:t>
                      </a:r>
                      <a:endParaRPr kumimoji="0" lang="en-US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dirty="0" smtClean="0">
                          <a:cs typeface="B Nazanin" panose="00000400000000000000" pitchFamily="2" charset="-78"/>
                        </a:rPr>
                        <a:t>تعیین</a:t>
                      </a:r>
                      <a:r>
                        <a:rPr lang="fa-IR" sz="1400" baseline="0" dirty="0" smtClean="0">
                          <a:cs typeface="B Nazanin" panose="00000400000000000000" pitchFamily="2" charset="-78"/>
                        </a:rPr>
                        <a:t> سهم و ضرایب ملاک‌ها و نشانگرها قبل از جمع‌آوری اطلاعات منطبق با فایل اکسل به بهره‌مندی از روش دلفی</a:t>
                      </a:r>
                      <a:endParaRPr lang="en-US" sz="140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</a:tr>
              <a:tr h="559011"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1402/06/04</a:t>
                      </a:r>
                      <a:endParaRPr kumimoji="0" lang="en-US" sz="16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  <a:p>
                      <a:pPr marL="0" algn="ctr" rtl="1" eaLnBrk="1" latinLnBrk="0" hangingPunct="1"/>
                      <a:endParaRPr kumimoji="0" lang="en-US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dirty="0" smtClean="0">
                          <a:cs typeface="B Nazanin" panose="00000400000000000000" pitchFamily="2" charset="-78"/>
                        </a:rPr>
                        <a:t>تبیین عوامل، ملاک‌ها،</a:t>
                      </a:r>
                      <a:r>
                        <a:rPr lang="fa-IR" sz="1400" baseline="0" dirty="0" smtClean="0">
                          <a:cs typeface="B Nazanin" panose="00000400000000000000" pitchFamily="2" charset="-78"/>
                        </a:rPr>
                        <a:t> نشانگرها و معیارهای قضاوت اختصاصی با توجه به برنامه راهبردی و ماهیت و ماموریت‌های مختص مرکز</a:t>
                      </a:r>
                      <a:endParaRPr lang="en-US" sz="1400" dirty="0" smtClean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</a:tr>
              <a:tr h="500167">
                <a:tc>
                  <a:txBody>
                    <a:bodyPr/>
                    <a:lstStyle/>
                    <a:p>
                      <a:pPr marL="0" algn="ctr" rtl="1" eaLnBrk="1" latinLnBrk="0" hangingPunct="1"/>
                      <a:r>
                        <a:rPr kumimoji="0" lang="fa-IR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1402/06/04</a:t>
                      </a:r>
                      <a:endParaRPr kumimoji="0" lang="en-US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dirty="0" smtClean="0">
                          <a:cs typeface="B Nazanin" panose="00000400000000000000" pitchFamily="2" charset="-78"/>
                        </a:rPr>
                        <a:t>ارائه یک نسخه از فایل عوامل،</a:t>
                      </a:r>
                      <a:r>
                        <a:rPr lang="fa-IR" sz="1400" baseline="0" dirty="0" smtClean="0">
                          <a:cs typeface="B Nazanin" panose="00000400000000000000" pitchFamily="2" charset="-78"/>
                        </a:rPr>
                        <a:t> ملاک‌هاو نشانگرهای دارای ضریب به واحد استانی</a:t>
                      </a:r>
                      <a:endParaRPr lang="en-US" sz="140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</a:tr>
              <a:tr h="323638">
                <a:tc>
                  <a:txBody>
                    <a:bodyPr/>
                    <a:lstStyle/>
                    <a:p>
                      <a:pPr marL="0" algn="ctr" rtl="1" eaLnBrk="1" latinLnBrk="0" hangingPunct="1"/>
                      <a:r>
                        <a:rPr kumimoji="0" lang="fa-IR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1402/06/16</a:t>
                      </a:r>
                      <a:endParaRPr kumimoji="0" lang="en-US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dirty="0" smtClean="0">
                          <a:cs typeface="B Nazanin" panose="00000400000000000000" pitchFamily="2" charset="-78"/>
                        </a:rPr>
                        <a:t>جمع‌آوری داده‌ها و تکمیل دقیق</a:t>
                      </a:r>
                      <a:r>
                        <a:rPr lang="fa-IR" sz="1400" baseline="0" dirty="0" smtClean="0">
                          <a:cs typeface="B Nazanin" panose="00000400000000000000" pitchFamily="2" charset="-78"/>
                        </a:rPr>
                        <a:t> چک‌لیست و فرم</a:t>
                      </a:r>
                      <a:endParaRPr lang="fa-IR" sz="1400" dirty="0" smtClean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</a:tr>
              <a:tr h="323638">
                <a:tc>
                  <a:txBody>
                    <a:bodyPr/>
                    <a:lstStyle/>
                    <a:p>
                      <a:pPr marL="0" algn="ctr" rtl="1" eaLnBrk="1" latinLnBrk="0" hangingPunct="1"/>
                      <a:r>
                        <a:rPr kumimoji="0" lang="fa-IR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-</a:t>
                      </a:r>
                      <a:endParaRPr kumimoji="0" lang="en-US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dirty="0" smtClean="0">
                          <a:cs typeface="B Nazanin" panose="00000400000000000000" pitchFamily="2" charset="-78"/>
                        </a:rPr>
                        <a:t>ارائه گزارش دوره‌ای به مشاور</a:t>
                      </a:r>
                    </a:p>
                  </a:txBody>
                  <a:tcPr/>
                </a:tc>
              </a:tr>
              <a:tr h="323638"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1402/06/18</a:t>
                      </a:r>
                      <a:endParaRPr kumimoji="0" lang="en-US" sz="16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dirty="0" smtClean="0">
                          <a:cs typeface="B Nazanin" panose="00000400000000000000" pitchFamily="2" charset="-78"/>
                        </a:rPr>
                        <a:t>احصاء مشکلات و نقاط نیازمند بهبود و تدوین برنامه زمان‌بندی</a:t>
                      </a:r>
                    </a:p>
                  </a:txBody>
                  <a:tcPr/>
                </a:tc>
              </a:tr>
              <a:tr h="323638">
                <a:tc>
                  <a:txBody>
                    <a:bodyPr/>
                    <a:lstStyle/>
                    <a:p>
                      <a:pPr marL="0" algn="ctr" rtl="1" eaLnBrk="1" latinLnBrk="0" hangingPunct="1"/>
                      <a:r>
                        <a:rPr kumimoji="0" lang="fa-IR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1402/06/18</a:t>
                      </a:r>
                      <a:endParaRPr kumimoji="0" lang="en-US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dirty="0" smtClean="0">
                          <a:cs typeface="B Nazanin" panose="00000400000000000000" pitchFamily="2" charset="-78"/>
                        </a:rPr>
                        <a:t>تدوین گزارش نهایی منطبق</a:t>
                      </a:r>
                      <a:r>
                        <a:rPr lang="fa-IR" sz="1400" baseline="0" dirty="0" smtClean="0">
                          <a:cs typeface="B Nazanin" panose="00000400000000000000" pitchFamily="2" charset="-78"/>
                        </a:rPr>
                        <a:t> با فرمت</a:t>
                      </a:r>
                      <a:endParaRPr lang="fa-IR" sz="1400" dirty="0" smtClean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</a:tr>
              <a:tr h="323638"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1402/06/30</a:t>
                      </a:r>
                      <a:endParaRPr kumimoji="0" lang="en-US" sz="16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dirty="0" smtClean="0">
                          <a:cs typeface="B Nazanin" panose="00000400000000000000" pitchFamily="2" charset="-78"/>
                        </a:rPr>
                        <a:t>اصلاح موارد اعلامی هیات</a:t>
                      </a:r>
                      <a:r>
                        <a:rPr lang="fa-IR" sz="1400" baseline="0" dirty="0" smtClean="0">
                          <a:cs typeface="B Nazanin" panose="00000400000000000000" pitchFamily="2" charset="-78"/>
                        </a:rPr>
                        <a:t> نظارت و ارزیابی</a:t>
                      </a:r>
                      <a:endParaRPr lang="fa-IR" sz="1400" dirty="0" smtClean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</a:tr>
              <a:tr h="323638">
                <a:tc>
                  <a:txBody>
                    <a:bodyPr/>
                    <a:lstStyle/>
                    <a:p>
                      <a:pPr marL="0" algn="ctr" rtl="1" eaLnBrk="1" latinLnBrk="0" hangingPunct="1"/>
                      <a:r>
                        <a:rPr kumimoji="0" lang="fa-IR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-</a:t>
                      </a:r>
                      <a:endParaRPr kumimoji="0" lang="en-US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dirty="0" smtClean="0">
                          <a:cs typeface="B Nazanin" panose="00000400000000000000" pitchFamily="2" charset="-78"/>
                        </a:rPr>
                        <a:t>تشکیل کمیته </a:t>
                      </a:r>
                      <a:r>
                        <a:rPr lang="fa-IR" sz="1400" baseline="0" dirty="0" smtClean="0">
                          <a:cs typeface="B Nazanin" panose="00000400000000000000" pitchFamily="2" charset="-78"/>
                        </a:rPr>
                        <a:t>پیگیری</a:t>
                      </a:r>
                      <a:endParaRPr lang="fa-IR" sz="1400" dirty="0" smtClean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5FFDA-59B3-49D8-840B-D7BD5BFDB723}" type="slidenum">
              <a:rPr lang="es-ES" altLang="fa-IR" smtClean="0"/>
              <a:pPr/>
              <a:t>7</a:t>
            </a:fld>
            <a:endParaRPr lang="es-ES" altLang="fa-IR"/>
          </a:p>
        </p:txBody>
      </p:sp>
    </p:spTree>
    <p:extLst>
      <p:ext uri="{BB962C8B-B14F-4D97-AF65-F5344CB8AC3E}">
        <p14:creationId xmlns:p14="http://schemas.microsoft.com/office/powerpoint/2010/main" val="1758056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>
                <a:cs typeface="B Titr" panose="00000700000000000000" pitchFamily="2" charset="-78"/>
              </a:rPr>
              <a:t>فرمت گزارش </a:t>
            </a:r>
            <a:r>
              <a:rPr lang="fa-IR" dirty="0" smtClean="0">
                <a:cs typeface="B Titr" panose="00000700000000000000" pitchFamily="2" charset="-78"/>
              </a:rPr>
              <a:t>خودارزيابي</a:t>
            </a:r>
            <a:endParaRPr lang="en-US" dirty="0"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 rtl="1">
              <a:lnSpc>
                <a:spcPct val="107000"/>
              </a:lnSpc>
              <a:spcAft>
                <a:spcPts val="800"/>
              </a:spcAft>
            </a:pPr>
            <a:r>
              <a:rPr lang="fa-IR" sz="1800" b="1" dirty="0" smtClean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مقدمه</a:t>
            </a:r>
            <a:r>
              <a:rPr lang="fa-IR" sz="1800" b="1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:</a:t>
            </a:r>
            <a:r>
              <a:rPr lang="fa-IR" sz="1800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(حداكثر 2 صفحه معرفي مركز و اهداف راه‌اندازي، گستره فعاليت)</a:t>
            </a:r>
            <a:endParaRPr lang="en-US" sz="14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just" rtl="1">
              <a:lnSpc>
                <a:spcPct val="107000"/>
              </a:lnSpc>
              <a:spcAft>
                <a:spcPts val="800"/>
              </a:spcAft>
            </a:pPr>
            <a:r>
              <a:rPr lang="fa-IR" sz="1800" b="1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تبيين اهداف و ضرورت خودارزيابي مركز (يك صفحه) معرفي اعضاء </a:t>
            </a:r>
            <a:r>
              <a:rPr lang="fa-IR" sz="1800" b="1" dirty="0" smtClean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كارگروه </a:t>
            </a:r>
            <a:endParaRPr lang="en-US" sz="14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lvl="0" indent="-342900" algn="just" rtl="1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"/>
            </a:pPr>
            <a:r>
              <a:rPr lang="fa-IR" sz="1800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معرفي </a:t>
            </a:r>
            <a:r>
              <a:rPr lang="fa-IR" sz="180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اعضاء </a:t>
            </a:r>
            <a:r>
              <a:rPr lang="fa-IR" sz="1800" smtClean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كارگروه</a:t>
            </a:r>
            <a:endParaRPr lang="en-US" sz="14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lvl="0" indent="-342900" algn="just" rtl="1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"/>
            </a:pPr>
            <a:r>
              <a:rPr lang="fa-IR" sz="1800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گزارش تحليلي از وضعيت مركز به ازاء هر عامل (حداكثر 2 صفحه)</a:t>
            </a:r>
            <a:endParaRPr lang="en-US" sz="14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lvl="0" indent="-342900" algn="just" rtl="1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"/>
            </a:pPr>
            <a:r>
              <a:rPr lang="fa-IR" sz="1800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جمع‌بندي و ارائه گزارش نهايي شامل راهكارهاي اصلاحي و بهبود در سطح مركز و ارائه زمان‌بندي براي اقدام (حداكثر 2 صفحه)</a:t>
            </a:r>
            <a:endParaRPr lang="en-US" sz="14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lvl="0" indent="-342900" algn="just" rtl="1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"/>
            </a:pPr>
            <a:r>
              <a:rPr lang="fa-IR" sz="1800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اهم پيشنهادها و توصيه مرتبط با واحد استاني و ستاد (حداكثر 2 صفحه)</a:t>
            </a:r>
            <a:endParaRPr lang="en-US" sz="14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lvl="0" indent="-342900" algn="just" rtl="1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"/>
            </a:pPr>
            <a:r>
              <a:rPr lang="fa-IR" sz="1800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پيوست و ضمائم (فايل اگسل</a:t>
            </a:r>
            <a:r>
              <a:rPr lang="fa-IR" sz="1800" dirty="0" smtClean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، فرم‌ها </a:t>
            </a:r>
            <a:r>
              <a:rPr lang="fa-IR" sz="1800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و چك‌ليست‌هاي تكميل </a:t>
            </a:r>
            <a:r>
              <a:rPr lang="fa-IR" sz="1800" dirty="0" smtClean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شده)</a:t>
            </a:r>
            <a:endParaRPr lang="en-US" sz="14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5FFDA-59B3-49D8-840B-D7BD5BFDB723}" type="slidenum">
              <a:rPr lang="es-ES" altLang="fa-IR" smtClean="0"/>
              <a:pPr/>
              <a:t>8</a:t>
            </a:fld>
            <a:endParaRPr lang="es-ES" altLang="fa-IR"/>
          </a:p>
        </p:txBody>
      </p:sp>
    </p:spTree>
    <p:extLst>
      <p:ext uri="{BB962C8B-B14F-4D97-AF65-F5344CB8AC3E}">
        <p14:creationId xmlns:p14="http://schemas.microsoft.com/office/powerpoint/2010/main" val="1731203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5438" y="2636912"/>
            <a:ext cx="8229600" cy="1611560"/>
          </a:xfrm>
        </p:spPr>
        <p:txBody>
          <a:bodyPr/>
          <a:lstStyle/>
          <a:p>
            <a:pPr marL="109537" indent="0" algn="ctr">
              <a:buNone/>
            </a:pPr>
            <a:r>
              <a:rPr lang="fa-IR" sz="5000" dirty="0">
                <a:cs typeface="B Titr" panose="00000700000000000000" pitchFamily="2" charset="-78"/>
              </a:rPr>
              <a:t>با سپاس از توجه شما </a:t>
            </a:r>
            <a:endParaRPr lang="en-US" sz="5000" dirty="0">
              <a:cs typeface="B Titr" panose="00000700000000000000" pitchFamily="2" charset="-78"/>
            </a:endParaRPr>
          </a:p>
          <a:p>
            <a:pPr marL="109537" indent="0" algn="ctr">
              <a:buNone/>
            </a:pPr>
            <a:endParaRPr lang="en-US" sz="5000" dirty="0">
              <a:cs typeface="B Titr" panose="00000700000000000000" pitchFamily="2" charset="-7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5FFDA-59B3-49D8-840B-D7BD5BFDB723}" type="slidenum">
              <a:rPr lang="es-ES" altLang="fa-IR" smtClean="0"/>
              <a:pPr/>
              <a:t>9</a:t>
            </a:fld>
            <a:endParaRPr lang="es-ES" altLang="fa-IR"/>
          </a:p>
        </p:txBody>
      </p:sp>
    </p:spTree>
    <p:extLst>
      <p:ext uri="{BB962C8B-B14F-4D97-AF65-F5344CB8AC3E}">
        <p14:creationId xmlns:p14="http://schemas.microsoft.com/office/powerpoint/2010/main" val="2857936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Urban">
  <a:themeElements>
    <a:clrScheme name="Urban">
      <a:dk1>
        <a:sysClr val="windowText" lastClr="00006F"/>
      </a:dk1>
      <a:lt1>
        <a:sysClr val="window" lastClr="FDFDEE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Urban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Urban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6F"/>
      </a:dk1>
      <a:lt1>
        <a:sysClr val="window" lastClr="FDFDEE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Urban">
    <a:dk1>
      <a:sysClr val="windowText" lastClr="00006F"/>
    </a:dk1>
    <a:lt1>
      <a:sysClr val="window" lastClr="FDFDEE"/>
    </a:lt1>
    <a:dk2>
      <a:srgbClr val="424456"/>
    </a:dk2>
    <a:lt2>
      <a:srgbClr val="DEDEDE"/>
    </a:lt2>
    <a:accent1>
      <a:srgbClr val="53548A"/>
    </a:accent1>
    <a:accent2>
      <a:srgbClr val="438086"/>
    </a:accent2>
    <a:accent3>
      <a:srgbClr val="A04DA3"/>
    </a:accent3>
    <a:accent4>
      <a:srgbClr val="C4652D"/>
    </a:accent4>
    <a:accent5>
      <a:srgbClr val="8B5D3D"/>
    </a:accent5>
    <a:accent6>
      <a:srgbClr val="5C92B5"/>
    </a:accent6>
    <a:hlink>
      <a:srgbClr val="67AFBD"/>
    </a:hlink>
    <a:folHlink>
      <a:srgbClr val="C2A874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7181</TotalTime>
  <Words>605</Words>
  <Application>Microsoft Office PowerPoint</Application>
  <PresentationFormat>On-screen Show (4:3)</PresentationFormat>
  <Paragraphs>104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21" baseType="lpstr">
      <vt:lpstr>Arial</vt:lpstr>
      <vt:lpstr>B Nazanin</vt:lpstr>
      <vt:lpstr>B Titr</vt:lpstr>
      <vt:lpstr>Calibri</vt:lpstr>
      <vt:lpstr>Garamond</vt:lpstr>
      <vt:lpstr>Georgia</vt:lpstr>
      <vt:lpstr>IPT Titr</vt:lpstr>
      <vt:lpstr>Tahoma</vt:lpstr>
      <vt:lpstr>Trebuchet MS</vt:lpstr>
      <vt:lpstr>Wingdings</vt:lpstr>
      <vt:lpstr>Wingdings 2</vt:lpstr>
      <vt:lpstr>Urban</vt:lpstr>
      <vt:lpstr>PowerPoint Presentation</vt:lpstr>
      <vt:lpstr>خودارزیابی</vt:lpstr>
      <vt:lpstr>پيش بايست هاي خودارزیابی</vt:lpstr>
      <vt:lpstr>اعضاء کارگروه خودارزیابی</vt:lpstr>
      <vt:lpstr>ملاحظات</vt:lpstr>
      <vt:lpstr>مراحل راهبری خودارزیابی در سطح استان</vt:lpstr>
      <vt:lpstr>مراحل اجرای خودارزیابی در سطح مرکز</vt:lpstr>
      <vt:lpstr>فرمت گزارش خودارزيابي</vt:lpstr>
      <vt:lpstr>PowerPoint Presentation</vt:lpstr>
    </vt:vector>
  </TitlesOfParts>
  <Company>Siracusa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</dc:title>
  <dc:creator>Mariajose</dc:creator>
  <cp:lastModifiedBy>USER</cp:lastModifiedBy>
  <cp:revision>570</cp:revision>
  <cp:lastPrinted>2023-08-01T06:16:41Z</cp:lastPrinted>
  <dcterms:created xsi:type="dcterms:W3CDTF">2009-03-26T20:51:52Z</dcterms:created>
  <dcterms:modified xsi:type="dcterms:W3CDTF">2023-08-01T12:02:42Z</dcterms:modified>
</cp:coreProperties>
</file>